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60" r:id="rId4"/>
    <p:sldId id="323" r:id="rId5"/>
    <p:sldId id="445" r:id="rId7"/>
    <p:sldId id="366" r:id="rId8"/>
    <p:sldId id="367" r:id="rId9"/>
    <p:sldId id="446" r:id="rId10"/>
    <p:sldId id="447" r:id="rId11"/>
    <p:sldId id="502" r:id="rId12"/>
    <p:sldId id="449" r:id="rId13"/>
    <p:sldId id="450" r:id="rId14"/>
    <p:sldId id="451" r:id="rId15"/>
    <p:sldId id="452" r:id="rId16"/>
    <p:sldId id="453" r:id="rId17"/>
    <p:sldId id="454" r:id="rId18"/>
    <p:sldId id="456" r:id="rId19"/>
    <p:sldId id="455" r:id="rId20"/>
    <p:sldId id="503" r:id="rId21"/>
    <p:sldId id="504" r:id="rId22"/>
    <p:sldId id="457" r:id="rId23"/>
    <p:sldId id="505" r:id="rId24"/>
    <p:sldId id="506" r:id="rId25"/>
    <p:sldId id="559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06755" y="1894840"/>
            <a:ext cx="559752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电子节气门、节气门位置传感器及加速踏板位置传感器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4630" y="1499235"/>
            <a:ext cx="5346065" cy="436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81630" y="1297940"/>
            <a:ext cx="852741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把汽油机运转过程中</a:t>
            </a:r>
            <a:r>
              <a:rPr sz="2400" b="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节气门的位置</a:t>
            </a:r>
            <a:r>
              <a:rPr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</a:t>
            </a:r>
            <a:r>
              <a:rPr sz="2400" b="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开启角度的变化</a:t>
            </a:r>
            <a:r>
              <a:rPr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转换成电信号输入发动机ECU，用于控制燃油喷射及其他辅助控制。</a:t>
            </a:r>
            <a:endParaRPr sz="2400" b="0" spc="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6300" name="Group 44"/>
          <p:cNvGrpSpPr/>
          <p:nvPr/>
        </p:nvGrpSpPr>
        <p:grpSpPr bwMode="auto">
          <a:xfrm>
            <a:off x="744220" y="1297940"/>
            <a:ext cx="1631950" cy="1541145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46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24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58110" y="3185795"/>
            <a:ext cx="5727700" cy="2957830"/>
            <a:chOff x="4186" y="5017"/>
            <a:chExt cx="9020" cy="4658"/>
          </a:xfrm>
        </p:grpSpPr>
        <p:pic>
          <p:nvPicPr>
            <p:cNvPr id="3" name="图片 2" descr="图片111"/>
            <p:cNvPicPr>
              <a:picLocks noChangeAspect="1"/>
            </p:cNvPicPr>
            <p:nvPr/>
          </p:nvPicPr>
          <p:blipFill>
            <a:blip r:embed="rId1"/>
            <a:srcRect l="15908" t="24933" r="8917" b="23311"/>
            <a:stretch>
              <a:fillRect/>
            </a:stretch>
          </p:blipFill>
          <p:spPr>
            <a:xfrm>
              <a:off x="4186" y="5017"/>
              <a:ext cx="9021" cy="4658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10584" y="8961"/>
              <a:ext cx="2622" cy="714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1154" y="5572"/>
              <a:ext cx="1883" cy="788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9"/>
                            </p:stCondLst>
                            <p:childTnLst>
                              <p:par>
                                <p:cTn id="1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/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78270" y="1751330"/>
            <a:ext cx="478980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安装在节气门体上节气门轴的一端，通过</a:t>
            </a:r>
            <a:r>
              <a:rPr sz="2400" b="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节气门轴</a:t>
            </a:r>
            <a:r>
              <a:rPr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带动其内部的</a:t>
            </a:r>
            <a:r>
              <a:rPr sz="2400" b="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电刷</a:t>
            </a:r>
            <a:r>
              <a:rPr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400" b="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触点</a:t>
            </a:r>
            <a:r>
              <a:rPr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转动，从而把节气门开度转化为电信号输出。</a:t>
            </a:r>
            <a:endParaRPr sz="2400" b="0" spc="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83005" y="1517650"/>
            <a:ext cx="4592272" cy="3478940"/>
            <a:chOff x="4301" y="3075"/>
            <a:chExt cx="7824" cy="5851"/>
          </a:xfrm>
        </p:grpSpPr>
        <p:pic>
          <p:nvPicPr>
            <p:cNvPr id="5" name="图片 4" descr="未命名"/>
            <p:cNvPicPr>
              <a:picLocks noChangeAspect="1"/>
            </p:cNvPicPr>
            <p:nvPr/>
          </p:nvPicPr>
          <p:blipFill>
            <a:blip r:embed="rId1"/>
            <a:srcRect b="2293"/>
            <a:stretch>
              <a:fillRect/>
            </a:stretch>
          </p:blipFill>
          <p:spPr>
            <a:xfrm>
              <a:off x="4810" y="3075"/>
              <a:ext cx="7315" cy="528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301" y="8359"/>
              <a:ext cx="2217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</a:rPr>
                <a:t>步进电动机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618" y="8359"/>
              <a:ext cx="1700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</a:rPr>
                <a:t>节气门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740" y="8359"/>
              <a:ext cx="1700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</a:rPr>
                <a:t>电刷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4790" y="5227955"/>
            <a:ext cx="920242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节气门位置传感器有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触点开关式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线性电位计式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综合式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三种类型。现在最为常用的是</a:t>
            </a: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线性电位计式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94790" y="5227955"/>
            <a:ext cx="920242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E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CU给传感器提供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5V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的参考电压，传感器向ECU提供一个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0－5V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的电压信号，用来检测节气门开度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00605" y="1176655"/>
            <a:ext cx="6257925" cy="4148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2"/>
          <p:cNvCxnSpPr/>
          <p:nvPr/>
        </p:nvCxnSpPr>
        <p:spPr>
          <a:xfrm flipV="1">
            <a:off x="6823075" y="2825750"/>
            <a:ext cx="0" cy="1784350"/>
          </a:xfrm>
          <a:prstGeom prst="line">
            <a:avLst/>
          </a:prstGeom>
          <a:ln w="76200">
            <a:solidFill>
              <a:srgbClr val="FF0000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685405" y="2825750"/>
            <a:ext cx="0" cy="1784350"/>
          </a:xfrm>
          <a:prstGeom prst="line">
            <a:avLst/>
          </a:prstGeom>
          <a:ln w="76200">
            <a:solidFill>
              <a:srgbClr val="FF0000"/>
            </a:solidFill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964555" y="2825750"/>
            <a:ext cx="0" cy="1784350"/>
          </a:xfrm>
          <a:prstGeom prst="line">
            <a:avLst/>
          </a:prstGeom>
          <a:ln w="76200">
            <a:solidFill>
              <a:srgbClr val="FF0000"/>
            </a:solidFill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39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300605" y="1176655"/>
            <a:ext cx="6257290" cy="4147820"/>
            <a:chOff x="3623" y="1853"/>
            <a:chExt cx="9854" cy="6532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623" y="1853"/>
              <a:ext cx="9855" cy="6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直接连接符 4"/>
            <p:cNvCxnSpPr/>
            <p:nvPr/>
          </p:nvCxnSpPr>
          <p:spPr>
            <a:xfrm flipV="1">
              <a:off x="10745" y="4450"/>
              <a:ext cx="0" cy="2810"/>
            </a:xfrm>
            <a:prstGeom prst="line">
              <a:avLst/>
            </a:prstGeom>
            <a:ln w="76200">
              <a:solidFill>
                <a:srgbClr val="FF0000"/>
              </a:solidFill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2103" y="4450"/>
              <a:ext cx="0" cy="2810"/>
            </a:xfrm>
            <a:prstGeom prst="line">
              <a:avLst/>
            </a:prstGeom>
            <a:ln w="76200">
              <a:solidFill>
                <a:srgbClr val="FF0000"/>
              </a:solidFill>
              <a:headEnd type="triangle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9393" y="4450"/>
              <a:ext cx="0" cy="2810"/>
            </a:xfrm>
            <a:prstGeom prst="line">
              <a:avLst/>
            </a:prstGeom>
            <a:ln w="76200">
              <a:solidFill>
                <a:srgbClr val="FF0000"/>
              </a:solidFill>
              <a:headEnd type="triangle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乘号 2"/>
          <p:cNvSpPr/>
          <p:nvPr/>
        </p:nvSpPr>
        <p:spPr>
          <a:xfrm>
            <a:off x="5664835" y="3329305"/>
            <a:ext cx="598805" cy="58356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94790" y="5227955"/>
            <a:ext cx="920242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若节气门电位计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无信号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传至发动机控制单元，则控制单元根据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发动机转速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空气质量信号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计算出一个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替代值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乘号 8"/>
          <p:cNvSpPr/>
          <p:nvPr/>
        </p:nvSpPr>
        <p:spPr>
          <a:xfrm>
            <a:off x="7385685" y="3425825"/>
            <a:ext cx="598805" cy="58356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2"/>
      <p:bldP spid="9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4220" y="5325110"/>
            <a:ext cx="92024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</a:t>
            </a:r>
            <a:r>
              <a:rPr sz="2400" b="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双传感器</a:t>
            </a:r>
            <a:r>
              <a:rPr sz="2400" b="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可大大增加识别硬件故障的可靠性。</a:t>
            </a:r>
            <a:endParaRPr sz="2400" b="0" spc="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23975" y="1176655"/>
            <a:ext cx="6257925" cy="4148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4039235" y="1494155"/>
            <a:ext cx="1627505" cy="12668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5772785" y="1494155"/>
            <a:ext cx="1627505" cy="12668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61020" y="2073910"/>
            <a:ext cx="302704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两个传感器由同一5V电源供电，设计成电阻值同向或反向变化。</a:t>
            </a:r>
            <a:endParaRPr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8" grpId="0" bldLvl="0" animBg="1"/>
      <p:bldP spid="3" grpId="0" bldLvl="0" animBg="1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72020" y="1831340"/>
            <a:ext cx="4304030" cy="3709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反向</a:t>
            </a: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，其输出电压成互补的方式，两个传感器输出电压信号之和始终等于供电电压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>
              <a:lnSpc>
                <a:spcPct val="140000"/>
              </a:lnSpc>
            </a:pP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>
              <a:lnSpc>
                <a:spcPct val="140000"/>
              </a:lnSpc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同向时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，两个信号间的差值不允许超过一定范围，否则也视为故障。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21410" y="1802765"/>
            <a:ext cx="5323840" cy="4162649"/>
            <a:chOff x="2333" y="2280"/>
            <a:chExt cx="9134" cy="7408"/>
          </a:xfrm>
        </p:grpSpPr>
        <p:pic>
          <p:nvPicPr>
            <p:cNvPr id="6" name="图片 5" descr="未命名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75" y="2280"/>
              <a:ext cx="8492" cy="665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333" y="9088"/>
              <a:ext cx="3255" cy="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</a:rPr>
                <a:t>带复位弹簧的齿轮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加速踏板位置传感器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02705" y="2202180"/>
            <a:ext cx="4787265" cy="2453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60000"/>
              </a:lnSpc>
            </a:pPr>
            <a:r>
              <a:rPr sz="2400" b="0" spc="3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加速踏板位置传感器由</a:t>
            </a:r>
            <a:r>
              <a:rPr sz="2400" b="0" spc="3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踏板机构</a:t>
            </a:r>
            <a:r>
              <a:rPr sz="2400" b="0" spc="3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400" b="0" spc="3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滑动片</a:t>
            </a:r>
            <a:r>
              <a:rPr sz="2400" b="0" spc="3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400" b="0" spc="3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踏板位置传感器1</a:t>
            </a:r>
            <a:r>
              <a:rPr sz="2400" b="0" spc="3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400" b="0" spc="3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踏板位置传感器2</a:t>
            </a:r>
            <a:r>
              <a:rPr sz="2400" b="0" spc="3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组成，安装在加速踏板支架上。</a:t>
            </a:r>
            <a:endParaRPr sz="2400" b="0" spc="3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未命名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560" y="1683385"/>
            <a:ext cx="4631055" cy="4117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加速踏板位置传感器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未命名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560" y="1683385"/>
            <a:ext cx="4631055" cy="4117975"/>
          </a:xfrm>
          <a:prstGeom prst="rect">
            <a:avLst/>
          </a:prstGeom>
        </p:spPr>
      </p:pic>
      <p:sp>
        <p:nvSpPr>
          <p:cNvPr id="53252" name="圆角矩形标注 53251"/>
          <p:cNvSpPr/>
          <p:nvPr/>
        </p:nvSpPr>
        <p:spPr>
          <a:xfrm>
            <a:off x="6188710" y="1683385"/>
            <a:ext cx="5574665" cy="2910840"/>
          </a:xfrm>
          <a:prstGeom prst="wedgeRoundRectCallout">
            <a:avLst>
              <a:gd name="adj1" fmla="val -84434"/>
              <a:gd name="adj2" fmla="val -951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60000"/>
              </a:lnSpc>
            </a:pPr>
            <a:r>
              <a:rPr lang="zh-CN" altLang="en-US" sz="2400" spc="30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线性电位计</a:t>
            </a:r>
            <a:r>
              <a:rPr lang="zh-CN" altLang="en-US" sz="24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，利用</a:t>
            </a:r>
            <a:r>
              <a:rPr lang="zh-CN" altLang="en-US" sz="2400" spc="30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滑动变阻器原理</a:t>
            </a:r>
            <a:r>
              <a:rPr lang="zh-CN" altLang="en-US" sz="24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将加速踏板移动量转换成带有不同输出特性的两类电子信号，然后信号被输入给发动机ECU。</a:t>
            </a:r>
            <a:endParaRPr lang="zh-CN" altLang="en-US" sz="2400" spc="3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加速踏板位置传感器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未命名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435" y="1682750"/>
            <a:ext cx="4631055" cy="4117975"/>
          </a:xfrm>
          <a:prstGeom prst="rect">
            <a:avLst/>
          </a:prstGeom>
        </p:spPr>
      </p:pic>
      <p:sp>
        <p:nvSpPr>
          <p:cNvPr id="53252" name="圆角矩形标注 53251"/>
          <p:cNvSpPr/>
          <p:nvPr/>
        </p:nvSpPr>
        <p:spPr>
          <a:xfrm>
            <a:off x="7416800" y="1520825"/>
            <a:ext cx="2903855" cy="1145540"/>
          </a:xfrm>
          <a:prstGeom prst="wedgeRoundRectCallout">
            <a:avLst>
              <a:gd name="adj1" fmla="val -114224"/>
              <a:gd name="adj2" fmla="val 7067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266700" algn="l">
              <a:lnSpc>
                <a:spcPct val="17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怠速工况的识别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144385" y="3782060"/>
            <a:ext cx="3426460" cy="2018665"/>
          </a:xfrm>
          <a:prstGeom prst="wedgeRoundRectCallout">
            <a:avLst>
              <a:gd name="adj1" fmla="val -105392"/>
              <a:gd name="adj2" fmla="val 1778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266700" algn="l">
              <a:lnSpc>
                <a:spcPct val="17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输出电压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限定值，ECU自动识别怠速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加速踏板位置传感器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未命名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560" y="1683385"/>
            <a:ext cx="4631055" cy="4117975"/>
          </a:xfrm>
          <a:prstGeom prst="rect">
            <a:avLst/>
          </a:prstGeom>
        </p:spPr>
      </p:pic>
      <p:sp>
        <p:nvSpPr>
          <p:cNvPr id="53252" name="圆角矩形标注 53251"/>
          <p:cNvSpPr/>
          <p:nvPr/>
        </p:nvSpPr>
        <p:spPr>
          <a:xfrm>
            <a:off x="6066155" y="798195"/>
            <a:ext cx="5574665" cy="2496185"/>
          </a:xfrm>
          <a:prstGeom prst="wedgeRoundRectCallout">
            <a:avLst>
              <a:gd name="adj1" fmla="val -71209"/>
              <a:gd name="adj2" fmla="val 10965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266700" algn="l">
              <a:lnSpc>
                <a:spcPct val="14000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传感器信号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失真或中断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，如果另一个传感器处于怠速位置，则发动机进入怠速工况；如果是负荷工况，则发动机转速上升缓慢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spc="3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066155" y="4641215"/>
            <a:ext cx="5574665" cy="1482725"/>
          </a:xfrm>
          <a:prstGeom prst="wedgeRoundRectCallout">
            <a:avLst>
              <a:gd name="adj1" fmla="val -62951"/>
              <a:gd name="adj2" fmla="val -1644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266700" algn="l">
              <a:lnSpc>
                <a:spcPct val="14000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两个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传感器同时出现故障，则发动机高怠速（1500r／min）运转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99845" y="1536065"/>
            <a:ext cx="90925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节气门的作用是控制进入气缸的混合气量。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6795" y="2470785"/>
            <a:ext cx="2519680" cy="196278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 flipV="1">
            <a:off x="4046855" y="3098165"/>
            <a:ext cx="1550670" cy="63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167890" y="2901950"/>
            <a:ext cx="1878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圆形钢片阀门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535" y="5148580"/>
            <a:ext cx="1579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加速踏板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2323465" y="5454650"/>
            <a:ext cx="972185" cy="18415"/>
          </a:xfrm>
          <a:prstGeom prst="straightConnector1">
            <a:avLst/>
          </a:prstGeom>
          <a:ln w="38100">
            <a:solidFill>
              <a:srgbClr val="00B0F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401570" y="4883150"/>
            <a:ext cx="8153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越深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90900" y="5166995"/>
            <a:ext cx="179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节气门开度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3175" y="5067300"/>
            <a:ext cx="15792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混合气进入量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5281930" y="5473065"/>
            <a:ext cx="972185" cy="18415"/>
          </a:xfrm>
          <a:prstGeom prst="straightConnector1">
            <a:avLst/>
          </a:prstGeom>
          <a:ln w="38100">
            <a:solidFill>
              <a:srgbClr val="00B0F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81930" y="4919980"/>
            <a:ext cx="8153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越大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32545" y="5085715"/>
            <a:ext cx="15792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输出功率越大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7861300" y="5491480"/>
            <a:ext cx="972185" cy="18415"/>
          </a:xfrm>
          <a:prstGeom prst="straightConnector1">
            <a:avLst/>
          </a:prstGeom>
          <a:ln w="38100">
            <a:solidFill>
              <a:srgbClr val="00B0F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940040" y="4919980"/>
            <a:ext cx="8153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越多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/>
      <p:bldP spid="5" grpId="0"/>
      <p:bldP spid="3" grpId="0"/>
      <p:bldP spid="7" grpId="0"/>
      <p:bldP spid="8" grpId="0"/>
      <p:bldP spid="11" grpId="0"/>
      <p:bldP spid="9" grpId="0"/>
      <p:bldP spid="16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电子节气门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560" y="2145665"/>
            <a:ext cx="3293745" cy="2566670"/>
          </a:xfrm>
          <a:prstGeom prst="rect">
            <a:avLst/>
          </a:prstGeom>
        </p:spPr>
      </p:pic>
      <p:sp>
        <p:nvSpPr>
          <p:cNvPr id="53252" name="圆角矩形标注 53251"/>
          <p:cNvSpPr/>
          <p:nvPr/>
        </p:nvSpPr>
        <p:spPr>
          <a:xfrm>
            <a:off x="5267325" y="1657350"/>
            <a:ext cx="5574665" cy="1437005"/>
          </a:xfrm>
          <a:prstGeom prst="wedgeRoundRectCallout">
            <a:avLst>
              <a:gd name="adj1" fmla="val -71209"/>
              <a:gd name="adj2" fmla="val 10965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266700" algn="ctr">
              <a:lnSpc>
                <a:spcPct val="19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如有更换，必须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重新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设定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spc="3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小结</a:t>
              </a:r>
              <a:endParaRPr kumimoji="0" lang="zh-CN" altLang="en-US" sz="36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73015" y="1951990"/>
            <a:ext cx="2223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电子节气门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73015" y="3106420"/>
            <a:ext cx="3313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节气门位置传感器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3015" y="4243070"/>
            <a:ext cx="4065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加速踏板位置传感器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2" grpId="0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4053" name="图片 224279"/>
          <p:cNvPicPr>
            <a:picLocks noChangeAspect="1"/>
          </p:cNvPicPr>
          <p:nvPr/>
        </p:nvPicPr>
        <p:blipFill>
          <a:blip r:embed="rId1"/>
          <a:srcRect r="49692"/>
          <a:stretch>
            <a:fillRect/>
          </a:stretch>
        </p:blipFill>
        <p:spPr>
          <a:xfrm>
            <a:off x="6724650" y="1344930"/>
            <a:ext cx="3628390" cy="4625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24279"/>
          <p:cNvPicPr>
            <a:picLocks noChangeAspect="1"/>
          </p:cNvPicPr>
          <p:nvPr/>
        </p:nvPicPr>
        <p:blipFill>
          <a:blip r:embed="rId1"/>
          <a:srcRect l="49808"/>
          <a:stretch>
            <a:fillRect/>
          </a:stretch>
        </p:blipFill>
        <p:spPr>
          <a:xfrm>
            <a:off x="1676400" y="1330325"/>
            <a:ext cx="3643630" cy="4655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3021965" y="5532120"/>
            <a:ext cx="1440180" cy="45339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143125" y="2399030"/>
            <a:ext cx="1909445" cy="2805430"/>
          </a:xfrm>
          <a:custGeom>
            <a:avLst/>
            <a:gdLst>
              <a:gd name="connisteX0" fmla="*/ 0 w 1909445"/>
              <a:gd name="connsiteY0" fmla="*/ 2805218 h 2805218"/>
              <a:gd name="connisteX1" fmla="*/ 62865 w 1909445"/>
              <a:gd name="connsiteY1" fmla="*/ 2727113 h 2805218"/>
              <a:gd name="connisteX2" fmla="*/ 140970 w 1909445"/>
              <a:gd name="connsiteY2" fmla="*/ 2680123 h 2805218"/>
              <a:gd name="connisteX3" fmla="*/ 219710 w 1909445"/>
              <a:gd name="connsiteY3" fmla="*/ 2633133 h 2805218"/>
              <a:gd name="connisteX4" fmla="*/ 297815 w 1909445"/>
              <a:gd name="connsiteY4" fmla="*/ 2570903 h 2805218"/>
              <a:gd name="connisteX5" fmla="*/ 375920 w 1909445"/>
              <a:gd name="connsiteY5" fmla="*/ 2508038 h 2805218"/>
              <a:gd name="connisteX6" fmla="*/ 407035 w 1909445"/>
              <a:gd name="connsiteY6" fmla="*/ 2429933 h 2805218"/>
              <a:gd name="connisteX7" fmla="*/ 485775 w 1909445"/>
              <a:gd name="connsiteY7" fmla="*/ 2398818 h 2805218"/>
              <a:gd name="connisteX8" fmla="*/ 563880 w 1909445"/>
              <a:gd name="connsiteY8" fmla="*/ 2351828 h 2805218"/>
              <a:gd name="connisteX9" fmla="*/ 610870 w 1909445"/>
              <a:gd name="connsiteY9" fmla="*/ 2429933 h 2805218"/>
              <a:gd name="connisteX10" fmla="*/ 688975 w 1909445"/>
              <a:gd name="connsiteY10" fmla="*/ 2461048 h 2805218"/>
              <a:gd name="connisteX11" fmla="*/ 767080 w 1909445"/>
              <a:gd name="connsiteY11" fmla="*/ 2461048 h 2805218"/>
              <a:gd name="connisteX12" fmla="*/ 845185 w 1909445"/>
              <a:gd name="connsiteY12" fmla="*/ 2398818 h 2805218"/>
              <a:gd name="connisteX13" fmla="*/ 876935 w 1909445"/>
              <a:gd name="connsiteY13" fmla="*/ 2320078 h 2805218"/>
              <a:gd name="connisteX14" fmla="*/ 923925 w 1909445"/>
              <a:gd name="connsiteY14" fmla="*/ 2241973 h 2805218"/>
              <a:gd name="connisteX15" fmla="*/ 955040 w 1909445"/>
              <a:gd name="connsiteY15" fmla="*/ 2163868 h 2805218"/>
              <a:gd name="connisteX16" fmla="*/ 970915 w 1909445"/>
              <a:gd name="connsiteY16" fmla="*/ 2085763 h 2805218"/>
              <a:gd name="connisteX17" fmla="*/ 970915 w 1909445"/>
              <a:gd name="connsiteY17" fmla="*/ 2007023 h 2805218"/>
              <a:gd name="connisteX18" fmla="*/ 970915 w 1909445"/>
              <a:gd name="connsiteY18" fmla="*/ 1928918 h 2805218"/>
              <a:gd name="connisteX19" fmla="*/ 970915 w 1909445"/>
              <a:gd name="connsiteY19" fmla="*/ 1850813 h 2805218"/>
              <a:gd name="connisteX20" fmla="*/ 970915 w 1909445"/>
              <a:gd name="connsiteY20" fmla="*/ 1772708 h 2805218"/>
              <a:gd name="connisteX21" fmla="*/ 970915 w 1909445"/>
              <a:gd name="connsiteY21" fmla="*/ 1693968 h 2805218"/>
              <a:gd name="connisteX22" fmla="*/ 970915 w 1909445"/>
              <a:gd name="connsiteY22" fmla="*/ 1615863 h 2805218"/>
              <a:gd name="connisteX23" fmla="*/ 970915 w 1909445"/>
              <a:gd name="connsiteY23" fmla="*/ 1537758 h 2805218"/>
              <a:gd name="connisteX24" fmla="*/ 955040 w 1909445"/>
              <a:gd name="connsiteY24" fmla="*/ 1459653 h 2805218"/>
              <a:gd name="connisteX25" fmla="*/ 955040 w 1909445"/>
              <a:gd name="connsiteY25" fmla="*/ 1381548 h 2805218"/>
              <a:gd name="connisteX26" fmla="*/ 955040 w 1909445"/>
              <a:gd name="connsiteY26" fmla="*/ 1302808 h 2805218"/>
              <a:gd name="connisteX27" fmla="*/ 955040 w 1909445"/>
              <a:gd name="connsiteY27" fmla="*/ 1224703 h 2805218"/>
              <a:gd name="connisteX28" fmla="*/ 955040 w 1909445"/>
              <a:gd name="connsiteY28" fmla="*/ 1146598 h 2805218"/>
              <a:gd name="connisteX29" fmla="*/ 955040 w 1909445"/>
              <a:gd name="connsiteY29" fmla="*/ 1068493 h 2805218"/>
              <a:gd name="connisteX30" fmla="*/ 955040 w 1909445"/>
              <a:gd name="connsiteY30" fmla="*/ 989753 h 2805218"/>
              <a:gd name="connisteX31" fmla="*/ 955040 w 1909445"/>
              <a:gd name="connsiteY31" fmla="*/ 911648 h 2805218"/>
              <a:gd name="connisteX32" fmla="*/ 955040 w 1909445"/>
              <a:gd name="connsiteY32" fmla="*/ 833543 h 2805218"/>
              <a:gd name="connisteX33" fmla="*/ 955040 w 1909445"/>
              <a:gd name="connsiteY33" fmla="*/ 755438 h 2805218"/>
              <a:gd name="connisteX34" fmla="*/ 955040 w 1909445"/>
              <a:gd name="connsiteY34" fmla="*/ 676698 h 2805218"/>
              <a:gd name="connisteX35" fmla="*/ 955040 w 1909445"/>
              <a:gd name="connsiteY35" fmla="*/ 598593 h 2805218"/>
              <a:gd name="connisteX36" fmla="*/ 955040 w 1909445"/>
              <a:gd name="connsiteY36" fmla="*/ 520488 h 2805218"/>
              <a:gd name="connisteX37" fmla="*/ 955040 w 1909445"/>
              <a:gd name="connsiteY37" fmla="*/ 442383 h 2805218"/>
              <a:gd name="connisteX38" fmla="*/ 955040 w 1909445"/>
              <a:gd name="connsiteY38" fmla="*/ 363643 h 2805218"/>
              <a:gd name="connisteX39" fmla="*/ 955040 w 1909445"/>
              <a:gd name="connsiteY39" fmla="*/ 285538 h 2805218"/>
              <a:gd name="connisteX40" fmla="*/ 939165 w 1909445"/>
              <a:gd name="connsiteY40" fmla="*/ 207433 h 2805218"/>
              <a:gd name="connisteX41" fmla="*/ 939165 w 1909445"/>
              <a:gd name="connsiteY41" fmla="*/ 129328 h 2805218"/>
              <a:gd name="connisteX42" fmla="*/ 876935 w 1909445"/>
              <a:gd name="connsiteY42" fmla="*/ 51223 h 2805218"/>
              <a:gd name="connisteX43" fmla="*/ 955040 w 1909445"/>
              <a:gd name="connsiteY43" fmla="*/ 4233 h 2805218"/>
              <a:gd name="connisteX44" fmla="*/ 1033145 w 1909445"/>
              <a:gd name="connsiteY44" fmla="*/ 4233 h 2805218"/>
              <a:gd name="connisteX45" fmla="*/ 1111250 w 1909445"/>
              <a:gd name="connsiteY45" fmla="*/ 4233 h 2805218"/>
              <a:gd name="connisteX46" fmla="*/ 1205230 w 1909445"/>
              <a:gd name="connsiteY46" fmla="*/ 4233 h 2805218"/>
              <a:gd name="connisteX47" fmla="*/ 1283970 w 1909445"/>
              <a:gd name="connsiteY47" fmla="*/ 4233 h 2805218"/>
              <a:gd name="connisteX48" fmla="*/ 1362075 w 1909445"/>
              <a:gd name="connsiteY48" fmla="*/ 4233 h 2805218"/>
              <a:gd name="connisteX49" fmla="*/ 1440180 w 1909445"/>
              <a:gd name="connsiteY49" fmla="*/ 4233 h 2805218"/>
              <a:gd name="connisteX50" fmla="*/ 1518285 w 1909445"/>
              <a:gd name="connsiteY50" fmla="*/ 4233 h 2805218"/>
              <a:gd name="connisteX51" fmla="*/ 1596390 w 1909445"/>
              <a:gd name="connsiteY51" fmla="*/ 4233 h 2805218"/>
              <a:gd name="connisteX52" fmla="*/ 1675130 w 1909445"/>
              <a:gd name="connsiteY52" fmla="*/ 4233 h 2805218"/>
              <a:gd name="connisteX53" fmla="*/ 1753235 w 1909445"/>
              <a:gd name="connsiteY53" fmla="*/ 4233 h 2805218"/>
              <a:gd name="connisteX54" fmla="*/ 1831340 w 1909445"/>
              <a:gd name="connsiteY54" fmla="*/ 4233 h 2805218"/>
              <a:gd name="connisteX55" fmla="*/ 1909445 w 1909445"/>
              <a:gd name="connsiteY55" fmla="*/ 4233 h 280521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</a:cxnLst>
            <a:rect l="l" t="t" r="r" b="b"/>
            <a:pathLst>
              <a:path w="1909445" h="2805218">
                <a:moveTo>
                  <a:pt x="0" y="2805218"/>
                </a:moveTo>
                <a:cubicBezTo>
                  <a:pt x="10795" y="2790613"/>
                  <a:pt x="34925" y="2751878"/>
                  <a:pt x="62865" y="2727113"/>
                </a:cubicBezTo>
                <a:cubicBezTo>
                  <a:pt x="90805" y="2702348"/>
                  <a:pt x="109855" y="2699173"/>
                  <a:pt x="140970" y="2680123"/>
                </a:cubicBezTo>
                <a:cubicBezTo>
                  <a:pt x="172085" y="2661073"/>
                  <a:pt x="188595" y="2654723"/>
                  <a:pt x="219710" y="2633133"/>
                </a:cubicBezTo>
                <a:cubicBezTo>
                  <a:pt x="250825" y="2611543"/>
                  <a:pt x="266700" y="2595668"/>
                  <a:pt x="297815" y="2570903"/>
                </a:cubicBezTo>
                <a:cubicBezTo>
                  <a:pt x="328930" y="2546138"/>
                  <a:pt x="354330" y="2535978"/>
                  <a:pt x="375920" y="2508038"/>
                </a:cubicBezTo>
                <a:cubicBezTo>
                  <a:pt x="397510" y="2480098"/>
                  <a:pt x="384810" y="2451523"/>
                  <a:pt x="407035" y="2429933"/>
                </a:cubicBezTo>
                <a:cubicBezTo>
                  <a:pt x="429260" y="2408343"/>
                  <a:pt x="454660" y="2414693"/>
                  <a:pt x="485775" y="2398818"/>
                </a:cubicBezTo>
                <a:cubicBezTo>
                  <a:pt x="516890" y="2382943"/>
                  <a:pt x="539115" y="2345478"/>
                  <a:pt x="563880" y="2351828"/>
                </a:cubicBezTo>
                <a:cubicBezTo>
                  <a:pt x="588645" y="2358178"/>
                  <a:pt x="586105" y="2408343"/>
                  <a:pt x="610870" y="2429933"/>
                </a:cubicBezTo>
                <a:cubicBezTo>
                  <a:pt x="635635" y="2451523"/>
                  <a:pt x="657860" y="2454698"/>
                  <a:pt x="688975" y="2461048"/>
                </a:cubicBezTo>
                <a:cubicBezTo>
                  <a:pt x="720090" y="2467398"/>
                  <a:pt x="735965" y="2473748"/>
                  <a:pt x="767080" y="2461048"/>
                </a:cubicBezTo>
                <a:cubicBezTo>
                  <a:pt x="798195" y="2448348"/>
                  <a:pt x="822960" y="2426758"/>
                  <a:pt x="845185" y="2398818"/>
                </a:cubicBezTo>
                <a:cubicBezTo>
                  <a:pt x="867410" y="2370878"/>
                  <a:pt x="861060" y="2351193"/>
                  <a:pt x="876935" y="2320078"/>
                </a:cubicBezTo>
                <a:cubicBezTo>
                  <a:pt x="892810" y="2288963"/>
                  <a:pt x="908050" y="2273088"/>
                  <a:pt x="923925" y="2241973"/>
                </a:cubicBezTo>
                <a:cubicBezTo>
                  <a:pt x="939800" y="2210858"/>
                  <a:pt x="945515" y="2194983"/>
                  <a:pt x="955040" y="2163868"/>
                </a:cubicBezTo>
                <a:cubicBezTo>
                  <a:pt x="964565" y="2132753"/>
                  <a:pt x="967740" y="2116878"/>
                  <a:pt x="970915" y="2085763"/>
                </a:cubicBezTo>
                <a:cubicBezTo>
                  <a:pt x="974090" y="2054648"/>
                  <a:pt x="970915" y="2038138"/>
                  <a:pt x="970915" y="2007023"/>
                </a:cubicBezTo>
                <a:cubicBezTo>
                  <a:pt x="970915" y="1975908"/>
                  <a:pt x="970915" y="1960033"/>
                  <a:pt x="970915" y="1928918"/>
                </a:cubicBezTo>
                <a:cubicBezTo>
                  <a:pt x="970915" y="1897803"/>
                  <a:pt x="970915" y="1881928"/>
                  <a:pt x="970915" y="1850813"/>
                </a:cubicBezTo>
                <a:cubicBezTo>
                  <a:pt x="970915" y="1819698"/>
                  <a:pt x="970915" y="1803823"/>
                  <a:pt x="970915" y="1772708"/>
                </a:cubicBezTo>
                <a:cubicBezTo>
                  <a:pt x="970915" y="1741593"/>
                  <a:pt x="970915" y="1725083"/>
                  <a:pt x="970915" y="1693968"/>
                </a:cubicBezTo>
                <a:cubicBezTo>
                  <a:pt x="970915" y="1662853"/>
                  <a:pt x="970915" y="1646978"/>
                  <a:pt x="970915" y="1615863"/>
                </a:cubicBezTo>
                <a:cubicBezTo>
                  <a:pt x="970915" y="1584748"/>
                  <a:pt x="974090" y="1568873"/>
                  <a:pt x="970915" y="1537758"/>
                </a:cubicBezTo>
                <a:cubicBezTo>
                  <a:pt x="967740" y="1506643"/>
                  <a:pt x="958215" y="1490768"/>
                  <a:pt x="955040" y="1459653"/>
                </a:cubicBezTo>
                <a:cubicBezTo>
                  <a:pt x="951865" y="1428538"/>
                  <a:pt x="955040" y="1412663"/>
                  <a:pt x="955040" y="1381548"/>
                </a:cubicBezTo>
                <a:cubicBezTo>
                  <a:pt x="955040" y="1350433"/>
                  <a:pt x="955040" y="1333923"/>
                  <a:pt x="955040" y="1302808"/>
                </a:cubicBezTo>
                <a:cubicBezTo>
                  <a:pt x="955040" y="1271693"/>
                  <a:pt x="955040" y="1255818"/>
                  <a:pt x="955040" y="1224703"/>
                </a:cubicBezTo>
                <a:cubicBezTo>
                  <a:pt x="955040" y="1193588"/>
                  <a:pt x="955040" y="1177713"/>
                  <a:pt x="955040" y="1146598"/>
                </a:cubicBezTo>
                <a:cubicBezTo>
                  <a:pt x="955040" y="1115483"/>
                  <a:pt x="955040" y="1099608"/>
                  <a:pt x="955040" y="1068493"/>
                </a:cubicBezTo>
                <a:cubicBezTo>
                  <a:pt x="955040" y="1037378"/>
                  <a:pt x="955040" y="1020868"/>
                  <a:pt x="955040" y="989753"/>
                </a:cubicBezTo>
                <a:cubicBezTo>
                  <a:pt x="955040" y="958638"/>
                  <a:pt x="955040" y="942763"/>
                  <a:pt x="955040" y="911648"/>
                </a:cubicBezTo>
                <a:cubicBezTo>
                  <a:pt x="955040" y="880533"/>
                  <a:pt x="955040" y="864658"/>
                  <a:pt x="955040" y="833543"/>
                </a:cubicBezTo>
                <a:cubicBezTo>
                  <a:pt x="955040" y="802428"/>
                  <a:pt x="955040" y="786553"/>
                  <a:pt x="955040" y="755438"/>
                </a:cubicBezTo>
                <a:cubicBezTo>
                  <a:pt x="955040" y="724323"/>
                  <a:pt x="955040" y="707813"/>
                  <a:pt x="955040" y="676698"/>
                </a:cubicBezTo>
                <a:cubicBezTo>
                  <a:pt x="955040" y="645583"/>
                  <a:pt x="955040" y="629708"/>
                  <a:pt x="955040" y="598593"/>
                </a:cubicBezTo>
                <a:cubicBezTo>
                  <a:pt x="955040" y="567478"/>
                  <a:pt x="955040" y="551603"/>
                  <a:pt x="955040" y="520488"/>
                </a:cubicBezTo>
                <a:cubicBezTo>
                  <a:pt x="955040" y="489373"/>
                  <a:pt x="955040" y="473498"/>
                  <a:pt x="955040" y="442383"/>
                </a:cubicBezTo>
                <a:cubicBezTo>
                  <a:pt x="955040" y="411268"/>
                  <a:pt x="955040" y="394758"/>
                  <a:pt x="955040" y="363643"/>
                </a:cubicBezTo>
                <a:cubicBezTo>
                  <a:pt x="955040" y="332528"/>
                  <a:pt x="958215" y="316653"/>
                  <a:pt x="955040" y="285538"/>
                </a:cubicBezTo>
                <a:cubicBezTo>
                  <a:pt x="951865" y="254423"/>
                  <a:pt x="942340" y="238548"/>
                  <a:pt x="939165" y="207433"/>
                </a:cubicBezTo>
                <a:cubicBezTo>
                  <a:pt x="935990" y="176318"/>
                  <a:pt x="951865" y="160443"/>
                  <a:pt x="939165" y="129328"/>
                </a:cubicBezTo>
                <a:cubicBezTo>
                  <a:pt x="926465" y="98213"/>
                  <a:pt x="873760" y="75988"/>
                  <a:pt x="876935" y="51223"/>
                </a:cubicBezTo>
                <a:cubicBezTo>
                  <a:pt x="880110" y="26458"/>
                  <a:pt x="923925" y="13758"/>
                  <a:pt x="955040" y="4233"/>
                </a:cubicBezTo>
                <a:cubicBezTo>
                  <a:pt x="986155" y="-5292"/>
                  <a:pt x="1002030" y="4233"/>
                  <a:pt x="1033145" y="4233"/>
                </a:cubicBezTo>
                <a:cubicBezTo>
                  <a:pt x="1064260" y="4233"/>
                  <a:pt x="1076960" y="4233"/>
                  <a:pt x="1111250" y="4233"/>
                </a:cubicBezTo>
                <a:cubicBezTo>
                  <a:pt x="1145540" y="4233"/>
                  <a:pt x="1170940" y="4233"/>
                  <a:pt x="1205230" y="4233"/>
                </a:cubicBezTo>
                <a:cubicBezTo>
                  <a:pt x="1239520" y="4233"/>
                  <a:pt x="1252855" y="4233"/>
                  <a:pt x="1283970" y="4233"/>
                </a:cubicBezTo>
                <a:cubicBezTo>
                  <a:pt x="1315085" y="4233"/>
                  <a:pt x="1330960" y="4233"/>
                  <a:pt x="1362075" y="4233"/>
                </a:cubicBezTo>
                <a:cubicBezTo>
                  <a:pt x="1393190" y="4233"/>
                  <a:pt x="1409065" y="4233"/>
                  <a:pt x="1440180" y="4233"/>
                </a:cubicBezTo>
                <a:cubicBezTo>
                  <a:pt x="1471295" y="4233"/>
                  <a:pt x="1487170" y="4233"/>
                  <a:pt x="1518285" y="4233"/>
                </a:cubicBezTo>
                <a:cubicBezTo>
                  <a:pt x="1549400" y="4233"/>
                  <a:pt x="1565275" y="4233"/>
                  <a:pt x="1596390" y="4233"/>
                </a:cubicBezTo>
                <a:cubicBezTo>
                  <a:pt x="1627505" y="4233"/>
                  <a:pt x="1644015" y="4233"/>
                  <a:pt x="1675130" y="4233"/>
                </a:cubicBezTo>
                <a:cubicBezTo>
                  <a:pt x="1706245" y="4233"/>
                  <a:pt x="1722120" y="4233"/>
                  <a:pt x="1753235" y="4233"/>
                </a:cubicBezTo>
                <a:cubicBezTo>
                  <a:pt x="1784350" y="4233"/>
                  <a:pt x="1800225" y="4233"/>
                  <a:pt x="1831340" y="4233"/>
                </a:cubicBezTo>
                <a:cubicBezTo>
                  <a:pt x="1862455" y="4233"/>
                  <a:pt x="1895475" y="4233"/>
                  <a:pt x="1909445" y="4233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386445" y="5532120"/>
            <a:ext cx="1440180" cy="45339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7896225" y="1698625"/>
            <a:ext cx="758190" cy="3512820"/>
          </a:xfrm>
          <a:custGeom>
            <a:avLst/>
            <a:gdLst>
              <a:gd name="connisteX0" fmla="*/ 695395 w 758260"/>
              <a:gd name="connsiteY0" fmla="*/ 0 h 3512890"/>
              <a:gd name="connisteX1" fmla="*/ 664280 w 758260"/>
              <a:gd name="connsiteY1" fmla="*/ 78740 h 3512890"/>
              <a:gd name="connisteX2" fmla="*/ 601415 w 758260"/>
              <a:gd name="connsiteY2" fmla="*/ 156845 h 3512890"/>
              <a:gd name="connisteX3" fmla="*/ 570300 w 758260"/>
              <a:gd name="connsiteY3" fmla="*/ 234950 h 3512890"/>
              <a:gd name="connisteX4" fmla="*/ 539185 w 758260"/>
              <a:gd name="connsiteY4" fmla="*/ 313055 h 3512890"/>
              <a:gd name="connisteX5" fmla="*/ 460445 w 758260"/>
              <a:gd name="connsiteY5" fmla="*/ 360045 h 3512890"/>
              <a:gd name="connisteX6" fmla="*/ 382340 w 758260"/>
              <a:gd name="connsiteY6" fmla="*/ 407035 h 3512890"/>
              <a:gd name="connisteX7" fmla="*/ 288360 w 758260"/>
              <a:gd name="connsiteY7" fmla="*/ 407035 h 3512890"/>
              <a:gd name="connisteX8" fmla="*/ 210255 w 758260"/>
              <a:gd name="connsiteY8" fmla="*/ 407035 h 3512890"/>
              <a:gd name="connisteX9" fmla="*/ 132150 w 758260"/>
              <a:gd name="connsiteY9" fmla="*/ 407035 h 3512890"/>
              <a:gd name="connisteX10" fmla="*/ 69285 w 758260"/>
              <a:gd name="connsiteY10" fmla="*/ 485775 h 3512890"/>
              <a:gd name="connisteX11" fmla="*/ 69285 w 758260"/>
              <a:gd name="connsiteY11" fmla="*/ 563880 h 3512890"/>
              <a:gd name="connisteX12" fmla="*/ 54045 w 758260"/>
              <a:gd name="connsiteY12" fmla="*/ 641985 h 3512890"/>
              <a:gd name="connisteX13" fmla="*/ 54045 w 758260"/>
              <a:gd name="connsiteY13" fmla="*/ 720090 h 3512890"/>
              <a:gd name="connisteX14" fmla="*/ 54045 w 758260"/>
              <a:gd name="connsiteY14" fmla="*/ 798195 h 3512890"/>
              <a:gd name="connisteX15" fmla="*/ 69285 w 758260"/>
              <a:gd name="connsiteY15" fmla="*/ 876935 h 3512890"/>
              <a:gd name="connisteX16" fmla="*/ 69285 w 758260"/>
              <a:gd name="connsiteY16" fmla="*/ 955040 h 3512890"/>
              <a:gd name="connisteX17" fmla="*/ 54045 w 758260"/>
              <a:gd name="connsiteY17" fmla="*/ 1033145 h 3512890"/>
              <a:gd name="connisteX18" fmla="*/ 54045 w 758260"/>
              <a:gd name="connsiteY18" fmla="*/ 1111250 h 3512890"/>
              <a:gd name="connisteX19" fmla="*/ 54045 w 758260"/>
              <a:gd name="connsiteY19" fmla="*/ 1189990 h 3512890"/>
              <a:gd name="connisteX20" fmla="*/ 54045 w 758260"/>
              <a:gd name="connsiteY20" fmla="*/ 1268095 h 3512890"/>
              <a:gd name="connisteX21" fmla="*/ 54045 w 758260"/>
              <a:gd name="connsiteY21" fmla="*/ 1346200 h 3512890"/>
              <a:gd name="connisteX22" fmla="*/ 54045 w 758260"/>
              <a:gd name="connsiteY22" fmla="*/ 1424305 h 3512890"/>
              <a:gd name="connisteX23" fmla="*/ 54045 w 758260"/>
              <a:gd name="connsiteY23" fmla="*/ 1503045 h 3512890"/>
              <a:gd name="connisteX24" fmla="*/ 38170 w 758260"/>
              <a:gd name="connsiteY24" fmla="*/ 1581150 h 3512890"/>
              <a:gd name="connisteX25" fmla="*/ 38170 w 758260"/>
              <a:gd name="connsiteY25" fmla="*/ 1659255 h 3512890"/>
              <a:gd name="connisteX26" fmla="*/ 38170 w 758260"/>
              <a:gd name="connsiteY26" fmla="*/ 1737360 h 3512890"/>
              <a:gd name="connisteX27" fmla="*/ 38170 w 758260"/>
              <a:gd name="connsiteY27" fmla="*/ 1816100 h 3512890"/>
              <a:gd name="connisteX28" fmla="*/ 38170 w 758260"/>
              <a:gd name="connsiteY28" fmla="*/ 1894205 h 3512890"/>
              <a:gd name="connisteX29" fmla="*/ 22295 w 758260"/>
              <a:gd name="connsiteY29" fmla="*/ 1972310 h 3512890"/>
              <a:gd name="connisteX30" fmla="*/ 7055 w 758260"/>
              <a:gd name="connsiteY30" fmla="*/ 2050415 h 3512890"/>
              <a:gd name="connisteX31" fmla="*/ 7055 w 758260"/>
              <a:gd name="connsiteY31" fmla="*/ 2128520 h 3512890"/>
              <a:gd name="connisteX32" fmla="*/ 7055 w 758260"/>
              <a:gd name="connsiteY32" fmla="*/ 2207260 h 3512890"/>
              <a:gd name="connisteX33" fmla="*/ 7055 w 758260"/>
              <a:gd name="connsiteY33" fmla="*/ 2285365 h 3512890"/>
              <a:gd name="connisteX34" fmla="*/ 7055 w 758260"/>
              <a:gd name="connsiteY34" fmla="*/ 2363470 h 3512890"/>
              <a:gd name="connisteX35" fmla="*/ 7055 w 758260"/>
              <a:gd name="connsiteY35" fmla="*/ 2441575 h 3512890"/>
              <a:gd name="connisteX36" fmla="*/ 7055 w 758260"/>
              <a:gd name="connsiteY36" fmla="*/ 2520315 h 3512890"/>
              <a:gd name="connisteX37" fmla="*/ 7055 w 758260"/>
              <a:gd name="connsiteY37" fmla="*/ 2598420 h 3512890"/>
              <a:gd name="connisteX38" fmla="*/ 7055 w 758260"/>
              <a:gd name="connsiteY38" fmla="*/ 2676525 h 3512890"/>
              <a:gd name="connisteX39" fmla="*/ 7055 w 758260"/>
              <a:gd name="connsiteY39" fmla="*/ 2754630 h 3512890"/>
              <a:gd name="connisteX40" fmla="*/ 7055 w 758260"/>
              <a:gd name="connsiteY40" fmla="*/ 2833370 h 3512890"/>
              <a:gd name="connisteX41" fmla="*/ 7055 w 758260"/>
              <a:gd name="connsiteY41" fmla="*/ 2911475 h 3512890"/>
              <a:gd name="connisteX42" fmla="*/ 7055 w 758260"/>
              <a:gd name="connsiteY42" fmla="*/ 2989580 h 3512890"/>
              <a:gd name="connisteX43" fmla="*/ 7055 w 758260"/>
              <a:gd name="connsiteY43" fmla="*/ 3067685 h 3512890"/>
              <a:gd name="connisteX44" fmla="*/ 7055 w 758260"/>
              <a:gd name="connsiteY44" fmla="*/ 3146425 h 3512890"/>
              <a:gd name="connisteX45" fmla="*/ 7055 w 758260"/>
              <a:gd name="connsiteY45" fmla="*/ 3224530 h 3512890"/>
              <a:gd name="connisteX46" fmla="*/ 7055 w 758260"/>
              <a:gd name="connsiteY46" fmla="*/ 3302635 h 3512890"/>
              <a:gd name="connisteX47" fmla="*/ 7055 w 758260"/>
              <a:gd name="connsiteY47" fmla="*/ 3380740 h 3512890"/>
              <a:gd name="connisteX48" fmla="*/ 7055 w 758260"/>
              <a:gd name="connsiteY48" fmla="*/ 3458845 h 3512890"/>
              <a:gd name="connisteX49" fmla="*/ 85160 w 758260"/>
              <a:gd name="connsiteY49" fmla="*/ 3505835 h 3512890"/>
              <a:gd name="connisteX50" fmla="*/ 163265 w 758260"/>
              <a:gd name="connsiteY50" fmla="*/ 3505835 h 3512890"/>
              <a:gd name="connisteX51" fmla="*/ 241370 w 758260"/>
              <a:gd name="connsiteY51" fmla="*/ 3505835 h 3512890"/>
              <a:gd name="connisteX52" fmla="*/ 320110 w 758260"/>
              <a:gd name="connsiteY52" fmla="*/ 3505835 h 3512890"/>
              <a:gd name="connisteX53" fmla="*/ 382340 w 758260"/>
              <a:gd name="connsiteY53" fmla="*/ 3427730 h 3512890"/>
              <a:gd name="connisteX54" fmla="*/ 429330 w 758260"/>
              <a:gd name="connsiteY54" fmla="*/ 3349625 h 3512890"/>
              <a:gd name="connisteX55" fmla="*/ 507435 w 758260"/>
              <a:gd name="connsiteY55" fmla="*/ 3349625 h 3512890"/>
              <a:gd name="connisteX56" fmla="*/ 601415 w 758260"/>
              <a:gd name="connsiteY56" fmla="*/ 3349625 h 3512890"/>
              <a:gd name="connisteX57" fmla="*/ 679520 w 758260"/>
              <a:gd name="connsiteY57" fmla="*/ 3349625 h 3512890"/>
              <a:gd name="connisteX58" fmla="*/ 758260 w 758260"/>
              <a:gd name="connsiteY58" fmla="*/ 3349625 h 35128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</a:cxnLst>
            <a:rect l="l" t="t" r="r" b="b"/>
            <a:pathLst>
              <a:path w="758261" h="3512891">
                <a:moveTo>
                  <a:pt x="695396" y="0"/>
                </a:moveTo>
                <a:cubicBezTo>
                  <a:pt x="690316" y="13970"/>
                  <a:pt x="683331" y="47625"/>
                  <a:pt x="664281" y="78740"/>
                </a:cubicBezTo>
                <a:cubicBezTo>
                  <a:pt x="645231" y="109855"/>
                  <a:pt x="620466" y="125730"/>
                  <a:pt x="601416" y="156845"/>
                </a:cubicBezTo>
                <a:cubicBezTo>
                  <a:pt x="582366" y="187960"/>
                  <a:pt x="583001" y="203835"/>
                  <a:pt x="570301" y="234950"/>
                </a:cubicBezTo>
                <a:cubicBezTo>
                  <a:pt x="557601" y="266065"/>
                  <a:pt x="561411" y="288290"/>
                  <a:pt x="539186" y="313055"/>
                </a:cubicBezTo>
                <a:cubicBezTo>
                  <a:pt x="516961" y="337820"/>
                  <a:pt x="491561" y="340995"/>
                  <a:pt x="460446" y="360045"/>
                </a:cubicBezTo>
                <a:cubicBezTo>
                  <a:pt x="429331" y="379095"/>
                  <a:pt x="416631" y="397510"/>
                  <a:pt x="382341" y="407035"/>
                </a:cubicBezTo>
                <a:cubicBezTo>
                  <a:pt x="348051" y="416560"/>
                  <a:pt x="322651" y="407035"/>
                  <a:pt x="288361" y="407035"/>
                </a:cubicBezTo>
                <a:cubicBezTo>
                  <a:pt x="254071" y="407035"/>
                  <a:pt x="241371" y="407035"/>
                  <a:pt x="210256" y="407035"/>
                </a:cubicBezTo>
                <a:cubicBezTo>
                  <a:pt x="179141" y="407035"/>
                  <a:pt x="160091" y="391160"/>
                  <a:pt x="132151" y="407035"/>
                </a:cubicBezTo>
                <a:cubicBezTo>
                  <a:pt x="104211" y="422910"/>
                  <a:pt x="81986" y="454660"/>
                  <a:pt x="69286" y="485775"/>
                </a:cubicBezTo>
                <a:cubicBezTo>
                  <a:pt x="56586" y="516890"/>
                  <a:pt x="72461" y="532765"/>
                  <a:pt x="69286" y="563880"/>
                </a:cubicBezTo>
                <a:cubicBezTo>
                  <a:pt x="66111" y="594995"/>
                  <a:pt x="57221" y="610870"/>
                  <a:pt x="54046" y="641985"/>
                </a:cubicBezTo>
                <a:cubicBezTo>
                  <a:pt x="50871" y="673100"/>
                  <a:pt x="54046" y="688975"/>
                  <a:pt x="54046" y="720090"/>
                </a:cubicBezTo>
                <a:cubicBezTo>
                  <a:pt x="54046" y="751205"/>
                  <a:pt x="50871" y="767080"/>
                  <a:pt x="54046" y="798195"/>
                </a:cubicBezTo>
                <a:cubicBezTo>
                  <a:pt x="57221" y="829310"/>
                  <a:pt x="66111" y="845820"/>
                  <a:pt x="69286" y="876935"/>
                </a:cubicBezTo>
                <a:cubicBezTo>
                  <a:pt x="72461" y="908050"/>
                  <a:pt x="72461" y="923925"/>
                  <a:pt x="69286" y="955040"/>
                </a:cubicBezTo>
                <a:cubicBezTo>
                  <a:pt x="66111" y="986155"/>
                  <a:pt x="57221" y="1002030"/>
                  <a:pt x="54046" y="1033145"/>
                </a:cubicBezTo>
                <a:cubicBezTo>
                  <a:pt x="50871" y="1064260"/>
                  <a:pt x="54046" y="1080135"/>
                  <a:pt x="54046" y="1111250"/>
                </a:cubicBezTo>
                <a:cubicBezTo>
                  <a:pt x="54046" y="1142365"/>
                  <a:pt x="54046" y="1158875"/>
                  <a:pt x="54046" y="1189990"/>
                </a:cubicBezTo>
                <a:cubicBezTo>
                  <a:pt x="54046" y="1221105"/>
                  <a:pt x="54046" y="1236980"/>
                  <a:pt x="54046" y="1268095"/>
                </a:cubicBezTo>
                <a:cubicBezTo>
                  <a:pt x="54046" y="1299210"/>
                  <a:pt x="54046" y="1315085"/>
                  <a:pt x="54046" y="1346200"/>
                </a:cubicBezTo>
                <a:cubicBezTo>
                  <a:pt x="54046" y="1377315"/>
                  <a:pt x="54046" y="1393190"/>
                  <a:pt x="54046" y="1424305"/>
                </a:cubicBezTo>
                <a:cubicBezTo>
                  <a:pt x="54046" y="1455420"/>
                  <a:pt x="57221" y="1471930"/>
                  <a:pt x="54046" y="1503045"/>
                </a:cubicBezTo>
                <a:cubicBezTo>
                  <a:pt x="50871" y="1534160"/>
                  <a:pt x="41346" y="1550035"/>
                  <a:pt x="38171" y="1581150"/>
                </a:cubicBezTo>
                <a:cubicBezTo>
                  <a:pt x="34996" y="1612265"/>
                  <a:pt x="38171" y="1628140"/>
                  <a:pt x="38171" y="1659255"/>
                </a:cubicBezTo>
                <a:cubicBezTo>
                  <a:pt x="38171" y="1690370"/>
                  <a:pt x="38171" y="1706245"/>
                  <a:pt x="38171" y="1737360"/>
                </a:cubicBezTo>
                <a:cubicBezTo>
                  <a:pt x="38171" y="1768475"/>
                  <a:pt x="38171" y="1784985"/>
                  <a:pt x="38171" y="1816100"/>
                </a:cubicBezTo>
                <a:cubicBezTo>
                  <a:pt x="38171" y="1847215"/>
                  <a:pt x="41346" y="1863090"/>
                  <a:pt x="38171" y="1894205"/>
                </a:cubicBezTo>
                <a:cubicBezTo>
                  <a:pt x="34996" y="1925320"/>
                  <a:pt x="28646" y="1941195"/>
                  <a:pt x="22296" y="1972310"/>
                </a:cubicBezTo>
                <a:cubicBezTo>
                  <a:pt x="15946" y="2003425"/>
                  <a:pt x="10231" y="2019300"/>
                  <a:pt x="7056" y="2050415"/>
                </a:cubicBezTo>
                <a:cubicBezTo>
                  <a:pt x="3881" y="2081530"/>
                  <a:pt x="7056" y="2097405"/>
                  <a:pt x="7056" y="2128520"/>
                </a:cubicBezTo>
                <a:cubicBezTo>
                  <a:pt x="7056" y="2159635"/>
                  <a:pt x="7056" y="2176145"/>
                  <a:pt x="7056" y="2207260"/>
                </a:cubicBezTo>
                <a:cubicBezTo>
                  <a:pt x="7056" y="2238375"/>
                  <a:pt x="7056" y="2254250"/>
                  <a:pt x="7056" y="2285365"/>
                </a:cubicBezTo>
                <a:cubicBezTo>
                  <a:pt x="7056" y="2316480"/>
                  <a:pt x="7056" y="2332355"/>
                  <a:pt x="7056" y="2363470"/>
                </a:cubicBezTo>
                <a:cubicBezTo>
                  <a:pt x="7056" y="2394585"/>
                  <a:pt x="7056" y="2410460"/>
                  <a:pt x="7056" y="2441575"/>
                </a:cubicBezTo>
                <a:cubicBezTo>
                  <a:pt x="7056" y="2472690"/>
                  <a:pt x="7056" y="2489200"/>
                  <a:pt x="7056" y="2520315"/>
                </a:cubicBezTo>
                <a:cubicBezTo>
                  <a:pt x="7056" y="2551430"/>
                  <a:pt x="7056" y="2567305"/>
                  <a:pt x="7056" y="2598420"/>
                </a:cubicBezTo>
                <a:cubicBezTo>
                  <a:pt x="7056" y="2629535"/>
                  <a:pt x="7056" y="2645410"/>
                  <a:pt x="7056" y="2676525"/>
                </a:cubicBezTo>
                <a:cubicBezTo>
                  <a:pt x="7056" y="2707640"/>
                  <a:pt x="7056" y="2723515"/>
                  <a:pt x="7056" y="2754630"/>
                </a:cubicBezTo>
                <a:cubicBezTo>
                  <a:pt x="7056" y="2785745"/>
                  <a:pt x="7056" y="2802255"/>
                  <a:pt x="7056" y="2833370"/>
                </a:cubicBezTo>
                <a:cubicBezTo>
                  <a:pt x="7056" y="2864485"/>
                  <a:pt x="7056" y="2880360"/>
                  <a:pt x="7056" y="2911475"/>
                </a:cubicBezTo>
                <a:cubicBezTo>
                  <a:pt x="7056" y="2942590"/>
                  <a:pt x="7056" y="2958465"/>
                  <a:pt x="7056" y="2989580"/>
                </a:cubicBezTo>
                <a:cubicBezTo>
                  <a:pt x="7056" y="3020695"/>
                  <a:pt x="7056" y="3036570"/>
                  <a:pt x="7056" y="3067685"/>
                </a:cubicBezTo>
                <a:cubicBezTo>
                  <a:pt x="7056" y="3098800"/>
                  <a:pt x="7056" y="3115310"/>
                  <a:pt x="7056" y="3146425"/>
                </a:cubicBezTo>
                <a:cubicBezTo>
                  <a:pt x="7056" y="3177540"/>
                  <a:pt x="7056" y="3193415"/>
                  <a:pt x="7056" y="3224530"/>
                </a:cubicBezTo>
                <a:cubicBezTo>
                  <a:pt x="7056" y="3255645"/>
                  <a:pt x="7056" y="3271520"/>
                  <a:pt x="7056" y="3302635"/>
                </a:cubicBezTo>
                <a:cubicBezTo>
                  <a:pt x="7056" y="3333750"/>
                  <a:pt x="7056" y="3349625"/>
                  <a:pt x="7056" y="3380740"/>
                </a:cubicBezTo>
                <a:cubicBezTo>
                  <a:pt x="7056" y="3411855"/>
                  <a:pt x="-8819" y="3434080"/>
                  <a:pt x="7056" y="3458845"/>
                </a:cubicBezTo>
                <a:cubicBezTo>
                  <a:pt x="22931" y="3483610"/>
                  <a:pt x="54046" y="3496310"/>
                  <a:pt x="85161" y="3505835"/>
                </a:cubicBezTo>
                <a:cubicBezTo>
                  <a:pt x="116276" y="3515360"/>
                  <a:pt x="132151" y="3505835"/>
                  <a:pt x="163266" y="3505835"/>
                </a:cubicBezTo>
                <a:cubicBezTo>
                  <a:pt x="194381" y="3505835"/>
                  <a:pt x="210256" y="3505835"/>
                  <a:pt x="241371" y="3505835"/>
                </a:cubicBezTo>
                <a:cubicBezTo>
                  <a:pt x="272486" y="3505835"/>
                  <a:pt x="292171" y="3521710"/>
                  <a:pt x="320111" y="3505835"/>
                </a:cubicBezTo>
                <a:cubicBezTo>
                  <a:pt x="348051" y="3489960"/>
                  <a:pt x="360751" y="3458845"/>
                  <a:pt x="382341" y="3427730"/>
                </a:cubicBezTo>
                <a:cubicBezTo>
                  <a:pt x="403931" y="3396615"/>
                  <a:pt x="404566" y="3365500"/>
                  <a:pt x="429331" y="3349625"/>
                </a:cubicBezTo>
                <a:cubicBezTo>
                  <a:pt x="454096" y="3333750"/>
                  <a:pt x="473146" y="3349625"/>
                  <a:pt x="507436" y="3349625"/>
                </a:cubicBezTo>
                <a:cubicBezTo>
                  <a:pt x="541726" y="3349625"/>
                  <a:pt x="567126" y="3349625"/>
                  <a:pt x="601416" y="3349625"/>
                </a:cubicBezTo>
                <a:cubicBezTo>
                  <a:pt x="635706" y="3349625"/>
                  <a:pt x="648406" y="3349625"/>
                  <a:pt x="679521" y="3349625"/>
                </a:cubicBezTo>
                <a:cubicBezTo>
                  <a:pt x="710636" y="3349625"/>
                  <a:pt x="744291" y="3349625"/>
                  <a:pt x="758261" y="3349625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 animBg="1"/>
      <p:bldP spid="7" grpId="0" bldLvl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11373" t="16357" r="12720" b="7670"/>
          <a:stretch>
            <a:fillRect/>
          </a:stretch>
        </p:blipFill>
        <p:spPr>
          <a:xfrm>
            <a:off x="1440180" y="1809115"/>
            <a:ext cx="3615055" cy="32708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4460" y="2312035"/>
            <a:ext cx="3293745" cy="256667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2816225" y="4657090"/>
            <a:ext cx="485140" cy="5010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844675" y="5279390"/>
            <a:ext cx="1878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怠速控制阀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178175" y="2090420"/>
            <a:ext cx="545465" cy="7797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723640" y="1691640"/>
            <a:ext cx="1878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节气门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 flipV="1">
            <a:off x="4765040" y="3197225"/>
            <a:ext cx="508000" cy="44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421630" y="2846070"/>
            <a:ext cx="16764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节气门位置传感器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720215" y="3780790"/>
            <a:ext cx="485140" cy="391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11530" y="4171950"/>
            <a:ext cx="13938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怠速调整螺钉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52435" y="5064125"/>
            <a:ext cx="2829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取消怠速调整装置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电子节气门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4220" y="2036445"/>
            <a:ext cx="5623456" cy="3606972"/>
            <a:chOff x="3373" y="3083"/>
            <a:chExt cx="10581" cy="6511"/>
          </a:xfrm>
        </p:grpSpPr>
        <p:pic>
          <p:nvPicPr>
            <p:cNvPr id="7" name="图片 6" descr="图片111"/>
            <p:cNvPicPr>
              <a:picLocks noChangeAspect="1"/>
            </p:cNvPicPr>
            <p:nvPr/>
          </p:nvPicPr>
          <p:blipFill>
            <a:blip r:embed="rId1"/>
            <a:srcRect l="16000" t="24378" r="9650" b="24133"/>
            <a:stretch>
              <a:fillRect/>
            </a:stretch>
          </p:blipFill>
          <p:spPr>
            <a:xfrm>
              <a:off x="3373" y="3083"/>
              <a:ext cx="10581" cy="5496"/>
            </a:xfrm>
            <a:prstGeom prst="rect">
              <a:avLst/>
            </a:prstGeom>
          </p:spPr>
        </p:pic>
        <p:cxnSp>
          <p:nvCxnSpPr>
            <p:cNvPr id="8" name="直接连接符 7"/>
            <p:cNvCxnSpPr/>
            <p:nvPr/>
          </p:nvCxnSpPr>
          <p:spPr>
            <a:xfrm>
              <a:off x="7097" y="6299"/>
              <a:ext cx="0" cy="221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6481" y="8541"/>
              <a:ext cx="1652" cy="1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回位弹簧</a:t>
              </a:r>
              <a:endParaRPr lang="zh-CN" altLang="en-US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539990" y="2541905"/>
            <a:ext cx="36322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电动机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通过两级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齿轮减速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带动节气门运动，节气门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回位弹簧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使节气门回位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72490" y="4674235"/>
            <a:ext cx="872490" cy="4070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966085" y="2036445"/>
            <a:ext cx="1179830" cy="3917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405505" y="2428240"/>
            <a:ext cx="948690" cy="3149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2395855" y="5081270"/>
            <a:ext cx="765175" cy="5626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818380" y="4651375"/>
            <a:ext cx="1549400" cy="45339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电子节气门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4220" y="2036445"/>
            <a:ext cx="5623456" cy="3606972"/>
            <a:chOff x="3373" y="3083"/>
            <a:chExt cx="10581" cy="6511"/>
          </a:xfrm>
        </p:grpSpPr>
        <p:pic>
          <p:nvPicPr>
            <p:cNvPr id="7" name="图片 6" descr="图片111"/>
            <p:cNvPicPr>
              <a:picLocks noChangeAspect="1"/>
            </p:cNvPicPr>
            <p:nvPr/>
          </p:nvPicPr>
          <p:blipFill>
            <a:blip r:embed="rId1"/>
            <a:srcRect l="16000" t="24378" r="9650" b="24133"/>
            <a:stretch>
              <a:fillRect/>
            </a:stretch>
          </p:blipFill>
          <p:spPr>
            <a:xfrm>
              <a:off x="3373" y="3083"/>
              <a:ext cx="10581" cy="5496"/>
            </a:xfrm>
            <a:prstGeom prst="rect">
              <a:avLst/>
            </a:prstGeom>
          </p:spPr>
        </p:pic>
        <p:cxnSp>
          <p:nvCxnSpPr>
            <p:cNvPr id="8" name="直接连接符 7"/>
            <p:cNvCxnSpPr/>
            <p:nvPr/>
          </p:nvCxnSpPr>
          <p:spPr>
            <a:xfrm>
              <a:off x="7097" y="6299"/>
              <a:ext cx="0" cy="221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6481" y="8541"/>
              <a:ext cx="1652" cy="1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回位弹簧</a:t>
              </a:r>
              <a:endParaRPr lang="zh-CN" altLang="en-US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115" y="2120265"/>
            <a:ext cx="3180080" cy="238823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flipH="1">
            <a:off x="9119870" y="4064000"/>
            <a:ext cx="242570" cy="1017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342630" y="5111115"/>
            <a:ext cx="2488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节气门的应急开度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14105" y="1468120"/>
            <a:ext cx="1290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怠速时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电子节气门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4220" y="1707515"/>
            <a:ext cx="4184015" cy="2853144"/>
            <a:chOff x="3373" y="3083"/>
            <a:chExt cx="10581" cy="6042"/>
          </a:xfrm>
        </p:grpSpPr>
        <p:pic>
          <p:nvPicPr>
            <p:cNvPr id="7" name="图片 6" descr="图片111"/>
            <p:cNvPicPr>
              <a:picLocks noChangeAspect="1"/>
            </p:cNvPicPr>
            <p:nvPr/>
          </p:nvPicPr>
          <p:blipFill>
            <a:blip r:embed="rId1"/>
            <a:srcRect l="16000" t="24378" r="9650" b="24133"/>
            <a:stretch>
              <a:fillRect/>
            </a:stretch>
          </p:blipFill>
          <p:spPr>
            <a:xfrm>
              <a:off x="3373" y="3083"/>
              <a:ext cx="10581" cy="5496"/>
            </a:xfrm>
            <a:prstGeom prst="rect">
              <a:avLst/>
            </a:prstGeom>
          </p:spPr>
        </p:pic>
        <p:cxnSp>
          <p:nvCxnSpPr>
            <p:cNvPr id="8" name="直接连接符 7"/>
            <p:cNvCxnSpPr/>
            <p:nvPr/>
          </p:nvCxnSpPr>
          <p:spPr>
            <a:xfrm>
              <a:off x="7097" y="6299"/>
              <a:ext cx="0" cy="221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6047" y="8541"/>
              <a:ext cx="2086" cy="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 b="1">
                  <a:latin typeface="微软雅黑" panose="020B0503020204020204" charset="-122"/>
                  <a:ea typeface="微软雅黑" panose="020B0503020204020204" charset="-122"/>
                </a:rPr>
                <a:t>回位弹簧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497195" y="1446530"/>
            <a:ext cx="146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电动机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输出力矩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93940" y="1427480"/>
            <a:ext cx="1283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回位弹簧力矩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等于号 3"/>
          <p:cNvSpPr/>
          <p:nvPr/>
        </p:nvSpPr>
        <p:spPr>
          <a:xfrm>
            <a:off x="6772275" y="1561465"/>
            <a:ext cx="454025" cy="438150"/>
          </a:xfrm>
          <a:prstGeom prst="mathEqual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虚尾箭头 4"/>
          <p:cNvSpPr/>
          <p:nvPr/>
        </p:nvSpPr>
        <p:spPr>
          <a:xfrm>
            <a:off x="8773160" y="1561465"/>
            <a:ext cx="578485" cy="437515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649460" y="1426845"/>
            <a:ext cx="1283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节气门开度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保持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97195" y="2511425"/>
            <a:ext cx="146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电动机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输出力矩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93940" y="2492375"/>
            <a:ext cx="1283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回位弹簧力矩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49460" y="2491740"/>
            <a:ext cx="1283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节气门开度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增加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6864985" y="2673350"/>
            <a:ext cx="268605" cy="34544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虚尾箭头 21"/>
          <p:cNvSpPr/>
          <p:nvPr/>
        </p:nvSpPr>
        <p:spPr>
          <a:xfrm>
            <a:off x="8773160" y="2626995"/>
            <a:ext cx="578485" cy="437515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475605" y="3585845"/>
            <a:ext cx="146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电动机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输出力矩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72350" y="3566795"/>
            <a:ext cx="1283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回位弹簧力矩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27870" y="3566160"/>
            <a:ext cx="1283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节气门开度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减小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燕尾形 25"/>
          <p:cNvSpPr/>
          <p:nvPr/>
        </p:nvSpPr>
        <p:spPr>
          <a:xfrm flipH="1">
            <a:off x="6843395" y="3747770"/>
            <a:ext cx="268605" cy="34544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虚尾箭头 26"/>
          <p:cNvSpPr/>
          <p:nvPr/>
        </p:nvSpPr>
        <p:spPr>
          <a:xfrm>
            <a:off x="8751570" y="3701415"/>
            <a:ext cx="578485" cy="437515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4125" y="5184775"/>
            <a:ext cx="2035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节气门开度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49800" y="4919345"/>
            <a:ext cx="2665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节气门位置传感器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13650" y="5184140"/>
            <a:ext cx="1064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ECU</a:t>
            </a: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24805" y="5340350"/>
            <a:ext cx="7613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反馈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559935" y="5412740"/>
            <a:ext cx="2717800" cy="3810"/>
          </a:xfrm>
          <a:prstGeom prst="straightConnector1">
            <a:avLst/>
          </a:prstGeom>
          <a:ln w="38100">
            <a:solidFill>
              <a:srgbClr val="00B0F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3147060" y="5723255"/>
            <a:ext cx="4867275" cy="736600"/>
            <a:chOff x="2611" y="9159"/>
            <a:chExt cx="7665" cy="116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0276" y="9159"/>
              <a:ext cx="0" cy="847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635" y="10004"/>
              <a:ext cx="7641" cy="2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flipV="1">
              <a:off x="2611" y="9184"/>
              <a:ext cx="0" cy="822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5856" y="9691"/>
              <a:ext cx="119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控制</a:t>
              </a:r>
              <a:endPara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" name="流程图: 可选过程 34"/>
          <p:cNvSpPr/>
          <p:nvPr/>
        </p:nvSpPr>
        <p:spPr>
          <a:xfrm>
            <a:off x="1504950" y="4697730"/>
            <a:ext cx="6973570" cy="1857375"/>
          </a:xfrm>
          <a:prstGeom prst="flowChartAlternateProcess">
            <a:avLst/>
          </a:prstGeom>
          <a:noFill/>
          <a:ln w="6350" cap="flat" cmpd="sng">
            <a:solidFill>
              <a:schemeClr val="tx1"/>
            </a:solidFill>
            <a:prstDash val="sysDash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圆角矩形 45063"/>
          <p:cNvSpPr/>
          <p:nvPr/>
        </p:nvSpPr>
        <p:spPr>
          <a:xfrm>
            <a:off x="1222375" y="5119370"/>
            <a:ext cx="473075" cy="941070"/>
          </a:xfrm>
          <a:prstGeom prst="roundRect">
            <a:avLst>
              <a:gd name="adj" fmla="val 11505"/>
            </a:avLst>
          </a:prstGeom>
          <a:gradFill rotWithShape="1">
            <a:gsLst>
              <a:gs pos="100000">
                <a:schemeClr val="hlink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 w="9525">
            <a:solidFill>
              <a:schemeClr val="tx1"/>
            </a:solidFill>
            <a:prstDash val="sysDash"/>
          </a:ln>
        </p:spPr>
        <p:txBody>
          <a:bodyPr anchor="t"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闭环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 animBg="1"/>
      <p:bldP spid="2" grpId="0"/>
      <p:bldP spid="6" grpId="0"/>
      <p:bldP spid="5" grpId="0" animBg="1"/>
      <p:bldP spid="11" grpId="0"/>
      <p:bldP spid="21" grpId="0" animBg="1"/>
      <p:bldP spid="12" grpId="0"/>
      <p:bldP spid="22" grpId="0" animBg="1"/>
      <p:bldP spid="17" grpId="0"/>
      <p:bldP spid="23" grpId="0"/>
      <p:bldP spid="26" grpId="0" bldLvl="0" animBg="1"/>
      <p:bldP spid="24" grpId="0"/>
      <p:bldP spid="27" grpId="0" bldLvl="0" animBg="1"/>
      <p:bldP spid="25" grpId="0"/>
      <p:bldP spid="14" grpId="0"/>
      <p:bldP spid="3" grpId="0"/>
      <p:bldP spid="15" grpId="0"/>
      <p:bldP spid="19" grpId="0"/>
      <p:bldP spid="35" grpId="0" bldLvl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电子节气门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35445" y="2148840"/>
            <a:ext cx="47510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50000"/>
              </a:lnSpc>
            </a:pPr>
            <a:r>
              <a:rPr lang="en-US" altLang="zh-CN" sz="2400" b="0" kern="1300" spc="9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400" b="0" kern="1800" spc="22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0" kern="1800" spc="30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sz="2400" b="0" kern="1800" spc="300">
                <a:latin typeface="微软雅黑" panose="020B0503020204020204" charset="-122"/>
                <a:ea typeface="微软雅黑" panose="020B0503020204020204" charset="-122"/>
              </a:rPr>
              <a:t>节气门开度不仅由</a:t>
            </a:r>
            <a:r>
              <a:rPr lang="zh-CN" sz="2400" b="0" kern="18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加速踏板</a:t>
            </a:r>
            <a:r>
              <a:rPr lang="zh-CN" sz="2400" b="0" kern="1800" spc="300">
                <a:latin typeface="微软雅黑" panose="020B0503020204020204" charset="-122"/>
                <a:ea typeface="微软雅黑" panose="020B0503020204020204" charset="-122"/>
              </a:rPr>
              <a:t>控制，而且也要由其他控制系统控制，最终按照</a:t>
            </a:r>
            <a:r>
              <a:rPr lang="zh-CN" sz="2400" b="0" kern="18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发动机的扭矩需求</a:t>
            </a:r>
            <a:r>
              <a:rPr lang="zh-CN" sz="2400" b="0" kern="1800" spc="300">
                <a:latin typeface="微软雅黑" panose="020B0503020204020204" charset="-122"/>
                <a:ea typeface="微软雅黑" panose="020B0503020204020204" charset="-122"/>
              </a:rPr>
              <a:t>精确调节节气门开度。</a:t>
            </a:r>
            <a:endParaRPr lang="zh-CN" altLang="en-US" sz="2400" b="0" kern="1800" spc="3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4220" y="2036445"/>
            <a:ext cx="5623456" cy="3606972"/>
            <a:chOff x="3373" y="3083"/>
            <a:chExt cx="10581" cy="6511"/>
          </a:xfrm>
        </p:grpSpPr>
        <p:pic>
          <p:nvPicPr>
            <p:cNvPr id="13" name="图片 12" descr="图片111"/>
            <p:cNvPicPr>
              <a:picLocks noChangeAspect="1"/>
            </p:cNvPicPr>
            <p:nvPr/>
          </p:nvPicPr>
          <p:blipFill>
            <a:blip r:embed="rId1"/>
            <a:srcRect l="16000" t="24378" r="9650" b="24133"/>
            <a:stretch>
              <a:fillRect/>
            </a:stretch>
          </p:blipFill>
          <p:spPr>
            <a:xfrm>
              <a:off x="3373" y="3083"/>
              <a:ext cx="10581" cy="5496"/>
            </a:xfrm>
            <a:prstGeom prst="rect">
              <a:avLst/>
            </a:prstGeom>
          </p:spPr>
        </p:pic>
        <p:cxnSp>
          <p:nvCxnSpPr>
            <p:cNvPr id="14" name="直接连接符 13"/>
            <p:cNvCxnSpPr/>
            <p:nvPr/>
          </p:nvCxnSpPr>
          <p:spPr>
            <a:xfrm>
              <a:off x="7097" y="6299"/>
              <a:ext cx="0" cy="221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6481" y="8541"/>
              <a:ext cx="1652" cy="1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回位弹簧</a:t>
              </a:r>
              <a:endParaRPr lang="zh-CN" altLang="en-US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电子节气门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4220" y="2036445"/>
            <a:ext cx="5623456" cy="3606972"/>
            <a:chOff x="3373" y="3083"/>
            <a:chExt cx="10581" cy="6511"/>
          </a:xfrm>
        </p:grpSpPr>
        <p:pic>
          <p:nvPicPr>
            <p:cNvPr id="7" name="图片 6" descr="图片111"/>
            <p:cNvPicPr>
              <a:picLocks noChangeAspect="1"/>
            </p:cNvPicPr>
            <p:nvPr/>
          </p:nvPicPr>
          <p:blipFill>
            <a:blip r:embed="rId1"/>
            <a:srcRect l="16000" t="24378" r="9650" b="24133"/>
            <a:stretch>
              <a:fillRect/>
            </a:stretch>
          </p:blipFill>
          <p:spPr>
            <a:xfrm>
              <a:off x="3373" y="3083"/>
              <a:ext cx="10581" cy="5496"/>
            </a:xfrm>
            <a:prstGeom prst="rect">
              <a:avLst/>
            </a:prstGeom>
          </p:spPr>
        </p:pic>
        <p:cxnSp>
          <p:nvCxnSpPr>
            <p:cNvPr id="8" name="直接连接符 7"/>
            <p:cNvCxnSpPr/>
            <p:nvPr/>
          </p:nvCxnSpPr>
          <p:spPr>
            <a:xfrm>
              <a:off x="7097" y="6299"/>
              <a:ext cx="0" cy="221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6481" y="8541"/>
              <a:ext cx="1652" cy="1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回位弹簧</a:t>
              </a:r>
              <a:endParaRPr lang="zh-CN" altLang="en-US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106285" y="2185670"/>
            <a:ext cx="42418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spc="30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spc="300">
                <a:latin typeface="微软雅黑" panose="020B0503020204020204" charset="-122"/>
                <a:ea typeface="微软雅黑" panose="020B0503020204020204" charset="-122"/>
              </a:rPr>
              <a:t>在电子节气门中省略了怠速触点，</a:t>
            </a:r>
            <a:r>
              <a:rPr lang="zh-CN" altLang="en-US" sz="24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怠速工况识别</a:t>
            </a:r>
            <a:r>
              <a:rPr lang="zh-CN" altLang="en-US" sz="2400" spc="300">
                <a:latin typeface="微软雅黑" panose="020B0503020204020204" charset="-122"/>
                <a:ea typeface="微软雅黑" panose="020B0503020204020204" charset="-122"/>
              </a:rPr>
              <a:t>不在节气门位置传感器上，而转移到</a:t>
            </a:r>
            <a:r>
              <a:rPr lang="zh-CN" altLang="en-US" sz="24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加速踏板位置传感器</a:t>
            </a:r>
            <a:r>
              <a:rPr lang="zh-CN" altLang="en-US" sz="2400" spc="300">
                <a:latin typeface="微软雅黑" panose="020B0503020204020204" charset="-122"/>
                <a:ea typeface="微软雅黑" panose="020B0503020204020204" charset="-122"/>
              </a:rPr>
              <a:t>上。</a:t>
            </a:r>
            <a:endParaRPr lang="zh-CN" altLang="en-US" sz="2400" spc="3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1165</Words>
  <Application>WPS 演示</Application>
  <PresentationFormat>宽屏</PresentationFormat>
  <Paragraphs>173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华文琥珀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51</cp:revision>
  <dcterms:created xsi:type="dcterms:W3CDTF">2018-12-17T02:56:00Z</dcterms:created>
  <dcterms:modified xsi:type="dcterms:W3CDTF">2025-01-08T07:14:51Z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487240FA0ECB494C93C016B85A72CD1C_12</vt:lpwstr>
  </property>
</Properties>
</file>